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4" r:id="rId5"/>
    <p:sldId id="275" r:id="rId6"/>
    <p:sldId id="257" r:id="rId7"/>
    <p:sldId id="258" r:id="rId8"/>
    <p:sldId id="259" r:id="rId9"/>
    <p:sldId id="260" r:id="rId10"/>
    <p:sldId id="261" r:id="rId11"/>
    <p:sldId id="265" r:id="rId12"/>
    <p:sldId id="266" r:id="rId13"/>
    <p:sldId id="267" r:id="rId14"/>
    <p:sldId id="272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7AF89-EC0C-4EAF-9A8A-05D6DB1C6EFC}" v="2" dt="2025-09-12T12:05:51.636"/>
    <p1510:client id="{488FEC86-26E8-8241-98B0-0E92489B973F}" v="29" dt="2025-09-12T09:59:20.208"/>
    <p1510:client id="{54881911-C6B0-424B-B6BD-8DA1C410E94B}" v="25" dt="2025-09-12T09:54:41.360"/>
    <p1510:client id="{6F2DE14E-4E7F-40C6-B4AD-4B588DE02CA8}" v="20" dt="2025-09-12T12:33:19.902"/>
    <p1510:client id="{983F7860-43FF-426B-89E5-65107545FC95}" v="11" dt="2025-09-12T11:39:39.2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v-SE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Årshjul</a:t>
            </a:r>
            <a:r>
              <a:rPr lang="sv-SE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exempel</a:t>
            </a:r>
            <a:r>
              <a:rPr lang="sv-SE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Umeå kommun</a:t>
            </a:r>
            <a:endParaRPr lang="sv-S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837457192046888"/>
          <c:y val="2.237285042269713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27753999774473009"/>
          <c:y val="9.2645973600388828E-2"/>
          <c:w val="0.44492000451053981"/>
          <c:h val="0.88274389093464434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C9-4A2C-BECE-B6155F7EC2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C9-4A2C-BECE-B6155F7EC21D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C9-4A2C-BECE-B6155F7EC21D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C9-4A2C-BECE-B6155F7EC21D}"/>
              </c:ext>
            </c:extLst>
          </c:dPt>
          <c:dPt>
            <c:idx val="4"/>
            <c:bubble3D val="0"/>
            <c:explosion val="1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01-EB4A-A13A-00A6B1462D11}"/>
              </c:ext>
            </c:extLst>
          </c:dPt>
          <c:dPt>
            <c:idx val="5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C9-4A2C-BECE-B6155F7EC21D}"/>
              </c:ext>
            </c:extLst>
          </c:dPt>
          <c:dPt>
            <c:idx val="6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C9-4A2C-BECE-B6155F7EC21D}"/>
              </c:ext>
            </c:extLst>
          </c:dPt>
          <c:dPt>
            <c:idx val="7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C9-4A2C-BECE-B6155F7EC21D}"/>
              </c:ext>
            </c:extLst>
          </c:dPt>
          <c:dPt>
            <c:idx val="8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C9-4A2C-BECE-B6155F7EC21D}"/>
              </c:ext>
            </c:extLst>
          </c:dPt>
          <c:dPt>
            <c:idx val="9"/>
            <c:bubble3D val="0"/>
            <c:spPr>
              <a:solidFill>
                <a:srgbClr val="FFCD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6C9-4A2C-BECE-B6155F7EC21D}"/>
              </c:ext>
            </c:extLst>
          </c:dPt>
          <c:dPt>
            <c:idx val="10"/>
            <c:bubble3D val="0"/>
            <c:spPr>
              <a:solidFill>
                <a:srgbClr val="B6D0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6C9-4A2C-BECE-B6155F7EC21D}"/>
              </c:ext>
            </c:extLst>
          </c:dPt>
          <c:dPt>
            <c:idx val="11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6C9-4A2C-BECE-B6155F7EC21D}"/>
              </c:ext>
            </c:extLst>
          </c:dPt>
          <c:cat>
            <c:strRef>
              <c:f>Blad1!$A$2:$A$13</c:f>
              <c:strCache>
                <c:ptCount val="12"/>
                <c:pt idx="0">
                  <c:v>Januari </c:v>
                </c:pt>
                <c:pt idx="1">
                  <c:v>Februari</c:v>
                </c:pt>
                <c:pt idx="2">
                  <c:v>Mars </c:v>
                </c:pt>
                <c:pt idx="3">
                  <c:v>April 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 </c:v>
                </c:pt>
                <c:pt idx="9">
                  <c:v>Oktober</c:v>
                </c:pt>
                <c:pt idx="10">
                  <c:v>November </c:v>
                </c:pt>
                <c:pt idx="11">
                  <c:v>December </c:v>
                </c:pt>
              </c:strCache>
            </c:strRef>
          </c:cat>
          <c:val>
            <c:numRef>
              <c:f>Blad1!$B$2:$B$13</c:f>
              <c:numCache>
                <c:formatCode>General</c:formatCode>
                <c:ptCount val="12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01-EB4A-A13A-00A6B1462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v-SE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Årshjul</a:t>
            </a:r>
            <a:r>
              <a:rPr lang="sv-SE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c:rich>
      </c:tx>
      <c:layout>
        <c:manualLayout>
          <c:xMode val="edge"/>
          <c:yMode val="edge"/>
          <c:x val="0.42668961004252159"/>
          <c:y val="2.46101354649668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27753999774473009"/>
          <c:y val="9.2645973600388828E-2"/>
          <c:w val="0.44492000451053981"/>
          <c:h val="0.88274389093464434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C9-4A2C-BECE-B6155F7EC2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C9-4A2C-BECE-B6155F7EC21D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C9-4A2C-BECE-B6155F7EC21D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C9-4A2C-BECE-B6155F7EC21D}"/>
              </c:ext>
            </c:extLst>
          </c:dPt>
          <c:dPt>
            <c:idx val="4"/>
            <c:bubble3D val="0"/>
            <c:explosion val="1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01-EB4A-A13A-00A6B1462D11}"/>
              </c:ext>
            </c:extLst>
          </c:dPt>
          <c:dPt>
            <c:idx val="5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C9-4A2C-BECE-B6155F7EC21D}"/>
              </c:ext>
            </c:extLst>
          </c:dPt>
          <c:dPt>
            <c:idx val="6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C9-4A2C-BECE-B6155F7EC21D}"/>
              </c:ext>
            </c:extLst>
          </c:dPt>
          <c:dPt>
            <c:idx val="7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C9-4A2C-BECE-B6155F7EC21D}"/>
              </c:ext>
            </c:extLst>
          </c:dPt>
          <c:dPt>
            <c:idx val="8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C9-4A2C-BECE-B6155F7EC21D}"/>
              </c:ext>
            </c:extLst>
          </c:dPt>
          <c:dPt>
            <c:idx val="9"/>
            <c:bubble3D val="0"/>
            <c:spPr>
              <a:solidFill>
                <a:srgbClr val="FFCD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6C9-4A2C-BECE-B6155F7EC21D}"/>
              </c:ext>
            </c:extLst>
          </c:dPt>
          <c:dPt>
            <c:idx val="10"/>
            <c:bubble3D val="0"/>
            <c:spPr>
              <a:solidFill>
                <a:srgbClr val="B6D0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6C9-4A2C-BECE-B6155F7EC21D}"/>
              </c:ext>
            </c:extLst>
          </c:dPt>
          <c:dPt>
            <c:idx val="11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6C9-4A2C-BECE-B6155F7EC21D}"/>
              </c:ext>
            </c:extLst>
          </c:dPt>
          <c:cat>
            <c:strRef>
              <c:f>Blad1!$A$2:$A$13</c:f>
              <c:strCache>
                <c:ptCount val="12"/>
                <c:pt idx="0">
                  <c:v>Januari </c:v>
                </c:pt>
                <c:pt idx="1">
                  <c:v>Februari</c:v>
                </c:pt>
                <c:pt idx="2">
                  <c:v>Mars </c:v>
                </c:pt>
                <c:pt idx="3">
                  <c:v>April 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 </c:v>
                </c:pt>
                <c:pt idx="9">
                  <c:v>Oktober</c:v>
                </c:pt>
                <c:pt idx="10">
                  <c:v>November </c:v>
                </c:pt>
                <c:pt idx="11">
                  <c:v>December </c:v>
                </c:pt>
              </c:strCache>
            </c:strRef>
          </c:cat>
          <c:val>
            <c:numRef>
              <c:f>Blad1!$B$2:$B$13</c:f>
              <c:numCache>
                <c:formatCode>General</c:formatCode>
                <c:ptCount val="12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01-EB4A-A13A-00A6B1462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0.53139</cdr:x>
      <cdr:y>0.11812</cdr:y>
    </cdr:from>
    <cdr:to>
      <cdr:x>0.6315</cdr:x>
      <cdr:y>0.26576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FAA00CFE-6569-B471-3750-991D08C764FF}"/>
            </a:ext>
          </a:extLst>
        </cdr:cNvPr>
        <cdr:cNvSpPr txBox="1"/>
      </cdr:nvSpPr>
      <cdr:spPr>
        <a:xfrm xmlns:a="http://schemas.openxmlformats.org/drawingml/2006/main">
          <a:off x="4854058" y="731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0.56113</cdr:x>
      <cdr:y>0.04649</cdr:y>
    </cdr:from>
    <cdr:to>
      <cdr:x>0.77224</cdr:x>
      <cdr:y>0.1152</cdr:y>
    </cdr:to>
    <cdr:sp macro="" textlink="">
      <cdr:nvSpPr>
        <cdr:cNvPr id="3" name="textruta 2">
          <a:extLst xmlns:a="http://schemas.openxmlformats.org/drawingml/2006/main">
            <a:ext uri="{FF2B5EF4-FFF2-40B4-BE49-F238E27FC236}">
              <a16:creationId xmlns:a16="http://schemas.microsoft.com/office/drawing/2014/main" id="{AD8A9860-70EF-205A-E440-0E8A4C7BF06A}"/>
            </a:ext>
          </a:extLst>
        </cdr:cNvPr>
        <cdr:cNvSpPr txBox="1"/>
      </cdr:nvSpPr>
      <cdr:spPr>
        <a:xfrm xmlns:a="http://schemas.openxmlformats.org/drawingml/2006/main">
          <a:off x="5125662" y="287938"/>
          <a:ext cx="1928388" cy="425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0.59686</cdr:x>
      <cdr:y>0</cdr:y>
    </cdr:from>
    <cdr:to>
      <cdr:x>0.97026</cdr:x>
      <cdr:y>0.17892</cdr:y>
    </cdr:to>
    <cdr:sp macro="" textlink="">
      <cdr:nvSpPr>
        <cdr:cNvPr id="4" name="textruta 3">
          <a:extLst xmlns:a="http://schemas.openxmlformats.org/drawingml/2006/main">
            <a:ext uri="{FF2B5EF4-FFF2-40B4-BE49-F238E27FC236}">
              <a16:creationId xmlns:a16="http://schemas.microsoft.com/office/drawing/2014/main" id="{2F556FFB-15C7-ADFF-E793-5B475F0269E9}"/>
            </a:ext>
          </a:extLst>
        </cdr:cNvPr>
        <cdr:cNvSpPr txBox="1"/>
      </cdr:nvSpPr>
      <cdr:spPr>
        <a:xfrm xmlns:a="http://schemas.openxmlformats.org/drawingml/2006/main">
          <a:off x="6722112" y="0"/>
          <a:ext cx="4205420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07A3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August –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Giesie</a:t>
          </a:r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endParaRPr lang="sv-SE" sz="1000" kern="1200" dirty="0">
            <a:solidFill>
              <a:schemeClr val="bg1"/>
            </a:solidFill>
            <a:highlight>
              <a:srgbClr val="007A32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Antal timmar: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Högtider: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Lokal-/samiskt tema :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Färsk kokt fisk (sik eller fjällfisk) gräslöksås/ skirat smör med hackat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ägg,kokt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potatis och tunnbröd</a:t>
          </a:r>
          <a:endParaRPr lang="sv-SE" sz="10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Övrigt tema:</a:t>
          </a: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0.68403</cdr:x>
      <cdr:y>0.17805</cdr:y>
    </cdr:from>
    <cdr:to>
      <cdr:x>0.96253</cdr:x>
      <cdr:y>0.28184</cdr:y>
    </cdr:to>
    <cdr:sp macro="" textlink="">
      <cdr:nvSpPr>
        <cdr:cNvPr id="5" name="textruta 4">
          <a:extLst xmlns:a="http://schemas.openxmlformats.org/drawingml/2006/main">
            <a:ext uri="{FF2B5EF4-FFF2-40B4-BE49-F238E27FC236}">
              <a16:creationId xmlns:a16="http://schemas.microsoft.com/office/drawing/2014/main" id="{E5C71C7C-E2B5-3FB3-8457-C41A1FF38AE0}"/>
            </a:ext>
          </a:extLst>
        </cdr:cNvPr>
        <cdr:cNvSpPr txBox="1"/>
      </cdr:nvSpPr>
      <cdr:spPr>
        <a:xfrm xmlns:a="http://schemas.openxmlformats.org/drawingml/2006/main">
          <a:off x="6248292" y="1102750"/>
          <a:ext cx="2544023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0.67665</cdr:x>
      <cdr:y>0.18521</cdr:y>
    </cdr:from>
    <cdr:to>
      <cdr:x>0.98734</cdr:x>
      <cdr:y>0.36414</cdr:y>
    </cdr:to>
    <cdr:sp macro="" textlink="">
      <cdr:nvSpPr>
        <cdr:cNvPr id="6" name="textruta 5">
          <a:extLst xmlns:a="http://schemas.openxmlformats.org/drawingml/2006/main">
            <a:ext uri="{FF2B5EF4-FFF2-40B4-BE49-F238E27FC236}">
              <a16:creationId xmlns:a16="http://schemas.microsoft.com/office/drawing/2014/main" id="{6EA4348F-A884-C0A6-8EF0-63E96E6DBC3D}"/>
            </a:ext>
          </a:extLst>
        </cdr:cNvPr>
        <cdr:cNvSpPr txBox="1"/>
      </cdr:nvSpPr>
      <cdr:spPr>
        <a:xfrm xmlns:a="http://schemas.openxmlformats.org/drawingml/2006/main">
          <a:off x="7620761" y="1051358"/>
          <a:ext cx="3499149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E9703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September –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E9703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Mellanmål: Hjortron, grädde, långfil el. våfflor</a:t>
          </a: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sv-SE" altLang="sv-S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0.709</cdr:x>
      <cdr:y>0.36318</cdr:y>
    </cdr:from>
    <cdr:to>
      <cdr:x>0.98643</cdr:x>
      <cdr:y>0.56921</cdr:y>
    </cdr:to>
    <cdr:sp macro="" textlink="">
      <cdr:nvSpPr>
        <cdr:cNvPr id="7" name="textruta 6">
          <a:extLst xmlns:a="http://schemas.openxmlformats.org/drawingml/2006/main">
            <a:ext uri="{FF2B5EF4-FFF2-40B4-BE49-F238E27FC236}">
              <a16:creationId xmlns:a16="http://schemas.microsoft.com/office/drawing/2014/main" id="{F7081DBA-2354-9BF3-7D68-9398E29A6BF1}"/>
            </a:ext>
          </a:extLst>
        </cdr:cNvPr>
        <cdr:cNvSpPr txBox="1"/>
      </cdr:nvSpPr>
      <cdr:spPr>
        <a:xfrm xmlns:a="http://schemas.openxmlformats.org/drawingml/2006/main">
          <a:off x="7985074" y="2061572"/>
          <a:ext cx="3124602" cy="1169551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C04F15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Oktober - </a:t>
          </a:r>
          <a:r>
            <a:rPr lang="sv-SE" sz="1000" kern="1200" dirty="0" err="1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C04F15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Kokkött (av: bringa,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rensida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och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renrygg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 sked blodpalt, rotsaker och buljong vid sidan om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0.69801</cdr:x>
      <cdr:y>0.58124</cdr:y>
    </cdr:from>
    <cdr:to>
      <cdr:x>0.96598</cdr:x>
      <cdr:y>0.77644</cdr:y>
    </cdr:to>
    <cdr:sp macro="" textlink="">
      <cdr:nvSpPr>
        <cdr:cNvPr id="8" name="textruta 7">
          <a:extLst xmlns:a="http://schemas.openxmlformats.org/drawingml/2006/main">
            <a:ext uri="{FF2B5EF4-FFF2-40B4-BE49-F238E27FC236}">
              <a16:creationId xmlns:a16="http://schemas.microsoft.com/office/drawing/2014/main" id="{F4EE4648-CCDE-CB3E-2396-D749F9C54DB9}"/>
            </a:ext>
          </a:extLst>
        </cdr:cNvPr>
        <cdr:cNvSpPr txBox="1"/>
      </cdr:nvSpPr>
      <cdr:spPr>
        <a:xfrm xmlns:a="http://schemas.openxmlformats.org/drawingml/2006/main">
          <a:off x="7861328" y="3299398"/>
          <a:ext cx="3018015" cy="1108057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80340D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November - </a:t>
          </a:r>
          <a:r>
            <a:rPr lang="sv-SE" sz="1000" kern="1200" dirty="0" err="1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Tjaktjedaelvie</a:t>
          </a:r>
          <a:endParaRPr lang="sv-SE" sz="1000" kern="1200" dirty="0">
            <a:solidFill>
              <a:schemeClr val="bg1"/>
            </a:solidFill>
            <a:highlight>
              <a:srgbClr val="80340D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</a:t>
          </a: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Lokal-/samisk: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tema:</a:t>
          </a:r>
          <a:endParaRPr lang="sv-SE" sz="1000" dirty="0">
            <a:latin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0.66426</cdr:x>
      <cdr:y>0.79716</cdr:y>
    </cdr:from>
    <cdr:to>
      <cdr:x>0.9791</cdr:x>
      <cdr:y>0.97608</cdr:y>
    </cdr:to>
    <cdr:sp macro="" textlink="">
      <cdr:nvSpPr>
        <cdr:cNvPr id="9" name="textruta 8">
          <a:extLst xmlns:a="http://schemas.openxmlformats.org/drawingml/2006/main">
            <a:ext uri="{FF2B5EF4-FFF2-40B4-BE49-F238E27FC236}">
              <a16:creationId xmlns:a16="http://schemas.microsoft.com/office/drawing/2014/main" id="{EA2E2899-6EDD-9231-325F-6BF1F64A5114}"/>
            </a:ext>
          </a:extLst>
        </cdr:cNvPr>
        <cdr:cNvSpPr txBox="1"/>
      </cdr:nvSpPr>
      <cdr:spPr>
        <a:xfrm xmlns:a="http://schemas.openxmlformats.org/drawingml/2006/main">
          <a:off x="7481231" y="4525078"/>
          <a:ext cx="3545889" cy="1015664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433A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Desember</a:t>
          </a:r>
          <a:r>
            <a:rPr lang="sv-SE" sz="1000" kern="1200" dirty="0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Daelvie</a:t>
          </a:r>
          <a:endParaRPr lang="sv-SE" sz="1000" kern="1200" dirty="0">
            <a:solidFill>
              <a:schemeClr val="bg1"/>
            </a:solidFill>
            <a:highlight>
              <a:srgbClr val="0433A0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Jul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Rensylta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renköttbullar, kokt rentunga. Mellanmål: Renbuljong och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gaahkoe</a:t>
          </a:r>
          <a:endParaRPr lang="sv-SE" altLang="sv-SE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0.20472</cdr:x>
      <cdr:y>0.79456</cdr:y>
    </cdr:from>
    <cdr:to>
      <cdr:x>0.35102</cdr:x>
      <cdr:y>0.90779</cdr:y>
    </cdr:to>
    <cdr:sp macro="" textlink="">
      <cdr:nvSpPr>
        <cdr:cNvPr id="10" name="textruta 9">
          <a:extLst xmlns:a="http://schemas.openxmlformats.org/drawingml/2006/main">
            <a:ext uri="{FF2B5EF4-FFF2-40B4-BE49-F238E27FC236}">
              <a16:creationId xmlns:a16="http://schemas.microsoft.com/office/drawing/2014/main" id="{585E3313-9FEE-E4C1-3278-A44484BF86E1}"/>
            </a:ext>
          </a:extLst>
        </cdr:cNvPr>
        <cdr:cNvSpPr txBox="1"/>
      </cdr:nvSpPr>
      <cdr:spPr>
        <a:xfrm xmlns:a="http://schemas.openxmlformats.org/drawingml/2006/main">
          <a:off x="2305615" y="4510311"/>
          <a:ext cx="1647731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0.03564</cdr:x>
      <cdr:y>0.75981</cdr:y>
    </cdr:from>
    <cdr:to>
      <cdr:x>0.35584</cdr:x>
      <cdr:y>0.955</cdr:y>
    </cdr:to>
    <cdr:sp macro="" textlink="">
      <cdr:nvSpPr>
        <cdr:cNvPr id="11" name="textruta 10">
          <a:extLst xmlns:a="http://schemas.openxmlformats.org/drawingml/2006/main">
            <a:ext uri="{FF2B5EF4-FFF2-40B4-BE49-F238E27FC236}">
              <a16:creationId xmlns:a16="http://schemas.microsoft.com/office/drawing/2014/main" id="{C04AB53C-64B1-A48A-4DB0-4F09457ADB97}"/>
            </a:ext>
          </a:extLst>
        </cdr:cNvPr>
        <cdr:cNvSpPr txBox="1"/>
      </cdr:nvSpPr>
      <cdr:spPr>
        <a:xfrm xmlns:a="http://schemas.openxmlformats.org/drawingml/2006/main">
          <a:off x="401370" y="4313107"/>
          <a:ext cx="3606297" cy="1107995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A6CAEC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Mars – </a:t>
          </a:r>
          <a:r>
            <a:rPr lang="sv-SE" sz="1000" kern="1200" dirty="0" err="1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Gïjre-Daelvie</a:t>
          </a:r>
          <a:endParaRPr lang="sv-SE" sz="1000" kern="1200" dirty="0">
            <a:solidFill>
              <a:schemeClr val="tx1"/>
            </a:solidFill>
            <a:highlight>
              <a:srgbClr val="A6CAEC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tema.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0.06628</cdr:x>
      <cdr:y>0.08759</cdr:y>
    </cdr:from>
    <cdr:to>
      <cdr:x>0.33282</cdr:x>
      <cdr:y>0.28981</cdr:y>
    </cdr:to>
    <cdr:sp macro="" textlink="">
      <cdr:nvSpPr>
        <cdr:cNvPr id="12" name="textruta 11">
          <a:extLst xmlns:a="http://schemas.openxmlformats.org/drawingml/2006/main">
            <a:ext uri="{FF2B5EF4-FFF2-40B4-BE49-F238E27FC236}">
              <a16:creationId xmlns:a16="http://schemas.microsoft.com/office/drawing/2014/main" id="{A3A8F12E-A7E8-02FD-7C82-74F200B98FBF}"/>
            </a:ext>
          </a:extLst>
        </cdr:cNvPr>
        <cdr:cNvSpPr txBox="1"/>
      </cdr:nvSpPr>
      <cdr:spPr>
        <a:xfrm xmlns:a="http://schemas.openxmlformats.org/drawingml/2006/main">
          <a:off x="746423" y="497201"/>
          <a:ext cx="3001948" cy="1147896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B6D00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Juni – </a:t>
          </a:r>
          <a:r>
            <a:rPr lang="sv-SE" sz="1000" kern="1200" dirty="0" err="1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Gïjre-giesie</a:t>
          </a:r>
          <a:endParaRPr lang="sv-SE" sz="1000" kern="1200" dirty="0">
            <a:highlight>
              <a:srgbClr val="B6D00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timer.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Blodplättar,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souvas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och lingonsylt</a:t>
          </a:r>
          <a:r>
            <a:rPr lang="sv-SE" altLang="sv-S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0.40836</cdr:x>
      <cdr:y>0.14543</cdr:y>
    </cdr:from>
    <cdr:to>
      <cdr:x>0.5</cdr:x>
      <cdr:y>0.19009</cdr:y>
    </cdr:to>
    <cdr:sp macro="" textlink="">
      <cdr:nvSpPr>
        <cdr:cNvPr id="13" name="textruta 12">
          <a:extLst xmlns:a="http://schemas.openxmlformats.org/drawingml/2006/main">
            <a:ext uri="{FF2B5EF4-FFF2-40B4-BE49-F238E27FC236}">
              <a16:creationId xmlns:a16="http://schemas.microsoft.com/office/drawing/2014/main" id="{E4AEA8FF-682E-7660-9006-3549A3DA7C1E}"/>
            </a:ext>
          </a:extLst>
        </cdr:cNvPr>
        <cdr:cNvSpPr txBox="1"/>
      </cdr:nvSpPr>
      <cdr:spPr>
        <a:xfrm xmlns:a="http://schemas.openxmlformats.org/drawingml/2006/main">
          <a:off x="4599160" y="825549"/>
          <a:ext cx="1032095" cy="253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100" b="1" kern="1200" dirty="0">
              <a:solidFill>
                <a:schemeClr val="bg1"/>
              </a:solidFill>
            </a:rPr>
            <a:t>Sommarlov</a:t>
          </a:r>
        </a:p>
      </cdr:txBody>
    </cdr:sp>
  </cdr:relSizeAnchor>
  <cdr:relSizeAnchor xmlns:cdr="http://schemas.openxmlformats.org/drawingml/2006/chartDrawing">
    <cdr:from>
      <cdr:x>0.39228</cdr:x>
      <cdr:y>0.34963</cdr:y>
    </cdr:from>
    <cdr:to>
      <cdr:x>0.61977</cdr:x>
      <cdr:y>0.67972</cdr:y>
    </cdr:to>
    <cdr:sp macro="" textlink="">
      <cdr:nvSpPr>
        <cdr:cNvPr id="14" name="textruta 13">
          <a:extLst xmlns:a="http://schemas.openxmlformats.org/drawingml/2006/main">
            <a:ext uri="{FF2B5EF4-FFF2-40B4-BE49-F238E27FC236}">
              <a16:creationId xmlns:a16="http://schemas.microsoft.com/office/drawing/2014/main" id="{EC2159A7-851E-3F30-25A4-1A1CDC579AF7}"/>
            </a:ext>
          </a:extLst>
        </cdr:cNvPr>
        <cdr:cNvSpPr txBox="1"/>
      </cdr:nvSpPr>
      <cdr:spPr>
        <a:xfrm xmlns:a="http://schemas.openxmlformats.org/drawingml/2006/main">
          <a:off x="4418090" y="1984709"/>
          <a:ext cx="2562131" cy="1873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 sz="1400" b="1">
              <a:solidFill>
                <a:srgbClr val="000080"/>
              </a:solidFill>
            </a:defRPr>
          </a:pPr>
          <a:r>
            <a:rPr lang="sv-SE" dirty="0">
              <a:solidFill>
                <a:schemeClr val="tx1"/>
              </a:solidFill>
            </a:rPr>
            <a:t>Årets tema / Långsiktiga mål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endParaRPr lang="sv-SE" sz="1100" kern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0.53139</cdr:x>
      <cdr:y>0.11812</cdr:y>
    </cdr:from>
    <cdr:to>
      <cdr:x>0.6315</cdr:x>
      <cdr:y>0.26576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FAA00CFE-6569-B471-3750-991D08C764FF}"/>
            </a:ext>
          </a:extLst>
        </cdr:cNvPr>
        <cdr:cNvSpPr txBox="1"/>
      </cdr:nvSpPr>
      <cdr:spPr>
        <a:xfrm xmlns:a="http://schemas.openxmlformats.org/drawingml/2006/main">
          <a:off x="4854058" y="731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0.56113</cdr:x>
      <cdr:y>0.04649</cdr:y>
    </cdr:from>
    <cdr:to>
      <cdr:x>0.77224</cdr:x>
      <cdr:y>0.1152</cdr:y>
    </cdr:to>
    <cdr:sp macro="" textlink="">
      <cdr:nvSpPr>
        <cdr:cNvPr id="3" name="textruta 2">
          <a:extLst xmlns:a="http://schemas.openxmlformats.org/drawingml/2006/main">
            <a:ext uri="{FF2B5EF4-FFF2-40B4-BE49-F238E27FC236}">
              <a16:creationId xmlns:a16="http://schemas.microsoft.com/office/drawing/2014/main" id="{AD8A9860-70EF-205A-E440-0E8A4C7BF06A}"/>
            </a:ext>
          </a:extLst>
        </cdr:cNvPr>
        <cdr:cNvSpPr txBox="1"/>
      </cdr:nvSpPr>
      <cdr:spPr>
        <a:xfrm xmlns:a="http://schemas.openxmlformats.org/drawingml/2006/main">
          <a:off x="5125662" y="287938"/>
          <a:ext cx="1928388" cy="425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0.59686</cdr:x>
      <cdr:y>0</cdr:y>
    </cdr:from>
    <cdr:to>
      <cdr:x>0.97026</cdr:x>
      <cdr:y>0.17892</cdr:y>
    </cdr:to>
    <cdr:sp macro="" textlink="">
      <cdr:nvSpPr>
        <cdr:cNvPr id="4" name="textruta 3">
          <a:extLst xmlns:a="http://schemas.openxmlformats.org/drawingml/2006/main">
            <a:ext uri="{FF2B5EF4-FFF2-40B4-BE49-F238E27FC236}">
              <a16:creationId xmlns:a16="http://schemas.microsoft.com/office/drawing/2014/main" id="{2F556FFB-15C7-ADFF-E793-5B475F0269E9}"/>
            </a:ext>
          </a:extLst>
        </cdr:cNvPr>
        <cdr:cNvSpPr txBox="1"/>
      </cdr:nvSpPr>
      <cdr:spPr>
        <a:xfrm xmlns:a="http://schemas.openxmlformats.org/drawingml/2006/main">
          <a:off x="6722112" y="0"/>
          <a:ext cx="4205420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07A3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August –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Giesie</a:t>
          </a:r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endParaRPr lang="sv-SE" sz="1000" kern="1200" dirty="0">
            <a:solidFill>
              <a:schemeClr val="bg1"/>
            </a:solidFill>
            <a:highlight>
              <a:srgbClr val="007A32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Antal timmar: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Högtider: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Lokal-/samiskt tema :</a:t>
          </a:r>
          <a:endParaRPr lang="sv-SE" sz="10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Övrigt tema:</a:t>
          </a: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0.68403</cdr:x>
      <cdr:y>0.17805</cdr:y>
    </cdr:from>
    <cdr:to>
      <cdr:x>0.96253</cdr:x>
      <cdr:y>0.28184</cdr:y>
    </cdr:to>
    <cdr:sp macro="" textlink="">
      <cdr:nvSpPr>
        <cdr:cNvPr id="5" name="textruta 4">
          <a:extLst xmlns:a="http://schemas.openxmlformats.org/drawingml/2006/main">
            <a:ext uri="{FF2B5EF4-FFF2-40B4-BE49-F238E27FC236}">
              <a16:creationId xmlns:a16="http://schemas.microsoft.com/office/drawing/2014/main" id="{E5C71C7C-E2B5-3FB3-8457-C41A1FF38AE0}"/>
            </a:ext>
          </a:extLst>
        </cdr:cNvPr>
        <cdr:cNvSpPr txBox="1"/>
      </cdr:nvSpPr>
      <cdr:spPr>
        <a:xfrm xmlns:a="http://schemas.openxmlformats.org/drawingml/2006/main">
          <a:off x="6248292" y="1102750"/>
          <a:ext cx="2544023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0.67665</cdr:x>
      <cdr:y>0.18521</cdr:y>
    </cdr:from>
    <cdr:to>
      <cdr:x>0.98734</cdr:x>
      <cdr:y>0.36414</cdr:y>
    </cdr:to>
    <cdr:sp macro="" textlink="">
      <cdr:nvSpPr>
        <cdr:cNvPr id="6" name="textruta 5">
          <a:extLst xmlns:a="http://schemas.openxmlformats.org/drawingml/2006/main">
            <a:ext uri="{FF2B5EF4-FFF2-40B4-BE49-F238E27FC236}">
              <a16:creationId xmlns:a16="http://schemas.microsoft.com/office/drawing/2014/main" id="{6EA4348F-A884-C0A6-8EF0-63E96E6DBC3D}"/>
            </a:ext>
          </a:extLst>
        </cdr:cNvPr>
        <cdr:cNvSpPr txBox="1"/>
      </cdr:nvSpPr>
      <cdr:spPr>
        <a:xfrm xmlns:a="http://schemas.openxmlformats.org/drawingml/2006/main">
          <a:off x="7620761" y="1051358"/>
          <a:ext cx="3499149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E9703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September –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E9703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0.709</cdr:x>
      <cdr:y>0.36318</cdr:y>
    </cdr:from>
    <cdr:to>
      <cdr:x>0.98643</cdr:x>
      <cdr:y>0.56921</cdr:y>
    </cdr:to>
    <cdr:sp macro="" textlink="">
      <cdr:nvSpPr>
        <cdr:cNvPr id="7" name="textruta 6">
          <a:extLst xmlns:a="http://schemas.openxmlformats.org/drawingml/2006/main">
            <a:ext uri="{FF2B5EF4-FFF2-40B4-BE49-F238E27FC236}">
              <a16:creationId xmlns:a16="http://schemas.microsoft.com/office/drawing/2014/main" id="{F7081DBA-2354-9BF3-7D68-9398E29A6BF1}"/>
            </a:ext>
          </a:extLst>
        </cdr:cNvPr>
        <cdr:cNvSpPr txBox="1"/>
      </cdr:nvSpPr>
      <cdr:spPr>
        <a:xfrm xmlns:a="http://schemas.openxmlformats.org/drawingml/2006/main">
          <a:off x="7985074" y="2061572"/>
          <a:ext cx="3124602" cy="1169551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C04F15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Oktober - </a:t>
          </a:r>
          <a:r>
            <a:rPr lang="sv-SE" sz="1000" kern="1200" dirty="0" err="1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C04F15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Øvrig: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0.69801</cdr:x>
      <cdr:y>0.58124</cdr:y>
    </cdr:from>
    <cdr:to>
      <cdr:x>0.96598</cdr:x>
      <cdr:y>0.77644</cdr:y>
    </cdr:to>
    <cdr:sp macro="" textlink="">
      <cdr:nvSpPr>
        <cdr:cNvPr id="8" name="textruta 7">
          <a:extLst xmlns:a="http://schemas.openxmlformats.org/drawingml/2006/main">
            <a:ext uri="{FF2B5EF4-FFF2-40B4-BE49-F238E27FC236}">
              <a16:creationId xmlns:a16="http://schemas.microsoft.com/office/drawing/2014/main" id="{F4EE4648-CCDE-CB3E-2396-D749F9C54DB9}"/>
            </a:ext>
          </a:extLst>
        </cdr:cNvPr>
        <cdr:cNvSpPr txBox="1"/>
      </cdr:nvSpPr>
      <cdr:spPr>
        <a:xfrm xmlns:a="http://schemas.openxmlformats.org/drawingml/2006/main">
          <a:off x="7861328" y="3299398"/>
          <a:ext cx="3018015" cy="1108057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80340D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November - </a:t>
          </a:r>
          <a:r>
            <a:rPr lang="sv-SE" sz="1000" kern="1200" dirty="0" err="1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Tjaktjedaelvie</a:t>
          </a:r>
          <a:endParaRPr lang="sv-SE" sz="1000" kern="1200" dirty="0">
            <a:solidFill>
              <a:schemeClr val="bg1"/>
            </a:solidFill>
            <a:highlight>
              <a:srgbClr val="80340D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</a:t>
          </a: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Lokal-/samisk: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tema:</a:t>
          </a:r>
          <a:endParaRPr lang="sv-SE" sz="1000" dirty="0">
            <a:latin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0.66426</cdr:x>
      <cdr:y>0.79716</cdr:y>
    </cdr:from>
    <cdr:to>
      <cdr:x>0.9791</cdr:x>
      <cdr:y>0.97608</cdr:y>
    </cdr:to>
    <cdr:sp macro="" textlink="">
      <cdr:nvSpPr>
        <cdr:cNvPr id="9" name="textruta 8">
          <a:extLst xmlns:a="http://schemas.openxmlformats.org/drawingml/2006/main">
            <a:ext uri="{FF2B5EF4-FFF2-40B4-BE49-F238E27FC236}">
              <a16:creationId xmlns:a16="http://schemas.microsoft.com/office/drawing/2014/main" id="{EA2E2899-6EDD-9231-325F-6BF1F64A5114}"/>
            </a:ext>
          </a:extLst>
        </cdr:cNvPr>
        <cdr:cNvSpPr txBox="1"/>
      </cdr:nvSpPr>
      <cdr:spPr>
        <a:xfrm xmlns:a="http://schemas.openxmlformats.org/drawingml/2006/main">
          <a:off x="7481231" y="4525078"/>
          <a:ext cx="3545889" cy="1015664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433A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Desember</a:t>
          </a:r>
          <a:r>
            <a:rPr lang="sv-SE" sz="1000" kern="1200" dirty="0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Daelvie</a:t>
          </a:r>
          <a:endParaRPr lang="sv-SE" sz="1000" kern="1200" dirty="0">
            <a:solidFill>
              <a:schemeClr val="bg1"/>
            </a:solidFill>
            <a:highlight>
              <a:srgbClr val="0433A0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Jul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</a:t>
          </a:r>
          <a:endParaRPr lang="sv-SE" altLang="sv-SE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0.20472</cdr:x>
      <cdr:y>0.79456</cdr:y>
    </cdr:from>
    <cdr:to>
      <cdr:x>0.35102</cdr:x>
      <cdr:y>0.90779</cdr:y>
    </cdr:to>
    <cdr:sp macro="" textlink="">
      <cdr:nvSpPr>
        <cdr:cNvPr id="10" name="textruta 9">
          <a:extLst xmlns:a="http://schemas.openxmlformats.org/drawingml/2006/main">
            <a:ext uri="{FF2B5EF4-FFF2-40B4-BE49-F238E27FC236}">
              <a16:creationId xmlns:a16="http://schemas.microsoft.com/office/drawing/2014/main" id="{585E3313-9FEE-E4C1-3278-A44484BF86E1}"/>
            </a:ext>
          </a:extLst>
        </cdr:cNvPr>
        <cdr:cNvSpPr txBox="1"/>
      </cdr:nvSpPr>
      <cdr:spPr>
        <a:xfrm xmlns:a="http://schemas.openxmlformats.org/drawingml/2006/main">
          <a:off x="2305615" y="4510311"/>
          <a:ext cx="1647731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0.03564</cdr:x>
      <cdr:y>0.75981</cdr:y>
    </cdr:from>
    <cdr:to>
      <cdr:x>0.35584</cdr:x>
      <cdr:y>0.955</cdr:y>
    </cdr:to>
    <cdr:sp macro="" textlink="">
      <cdr:nvSpPr>
        <cdr:cNvPr id="11" name="textruta 10">
          <a:extLst xmlns:a="http://schemas.openxmlformats.org/drawingml/2006/main">
            <a:ext uri="{FF2B5EF4-FFF2-40B4-BE49-F238E27FC236}">
              <a16:creationId xmlns:a16="http://schemas.microsoft.com/office/drawing/2014/main" id="{C04AB53C-64B1-A48A-4DB0-4F09457ADB97}"/>
            </a:ext>
          </a:extLst>
        </cdr:cNvPr>
        <cdr:cNvSpPr txBox="1"/>
      </cdr:nvSpPr>
      <cdr:spPr>
        <a:xfrm xmlns:a="http://schemas.openxmlformats.org/drawingml/2006/main">
          <a:off x="401370" y="4313107"/>
          <a:ext cx="3606297" cy="1107995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A6CAEC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Mars – </a:t>
          </a:r>
          <a:r>
            <a:rPr lang="sv-SE" sz="1000" kern="1200" dirty="0" err="1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Gïjre-Daelvie</a:t>
          </a:r>
          <a:endParaRPr lang="sv-SE" sz="1000" kern="1200" dirty="0">
            <a:solidFill>
              <a:schemeClr val="tx1"/>
            </a:solidFill>
            <a:highlight>
              <a:srgbClr val="A6CAEC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tema.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0.06628</cdr:x>
      <cdr:y>0.08759</cdr:y>
    </cdr:from>
    <cdr:to>
      <cdr:x>0.33282</cdr:x>
      <cdr:y>0.28981</cdr:y>
    </cdr:to>
    <cdr:sp macro="" textlink="">
      <cdr:nvSpPr>
        <cdr:cNvPr id="12" name="textruta 11">
          <a:extLst xmlns:a="http://schemas.openxmlformats.org/drawingml/2006/main">
            <a:ext uri="{FF2B5EF4-FFF2-40B4-BE49-F238E27FC236}">
              <a16:creationId xmlns:a16="http://schemas.microsoft.com/office/drawing/2014/main" id="{A3A8F12E-A7E8-02FD-7C82-74F200B98FBF}"/>
            </a:ext>
          </a:extLst>
        </cdr:cNvPr>
        <cdr:cNvSpPr txBox="1"/>
      </cdr:nvSpPr>
      <cdr:spPr>
        <a:xfrm xmlns:a="http://schemas.openxmlformats.org/drawingml/2006/main">
          <a:off x="746423" y="497201"/>
          <a:ext cx="3001948" cy="1147896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B6D00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Juni – </a:t>
          </a:r>
          <a:r>
            <a:rPr lang="sv-SE" sz="1000" kern="1200" dirty="0" err="1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Gïjre-giesie</a:t>
          </a:r>
          <a:endParaRPr lang="sv-SE" sz="1000" kern="1200" dirty="0">
            <a:highlight>
              <a:srgbClr val="B6D00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timer.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Øvrig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0.40836</cdr:x>
      <cdr:y>0.14543</cdr:y>
    </cdr:from>
    <cdr:to>
      <cdr:x>0.5</cdr:x>
      <cdr:y>0.19009</cdr:y>
    </cdr:to>
    <cdr:sp macro="" textlink="">
      <cdr:nvSpPr>
        <cdr:cNvPr id="13" name="textruta 12">
          <a:extLst xmlns:a="http://schemas.openxmlformats.org/drawingml/2006/main">
            <a:ext uri="{FF2B5EF4-FFF2-40B4-BE49-F238E27FC236}">
              <a16:creationId xmlns:a16="http://schemas.microsoft.com/office/drawing/2014/main" id="{E4AEA8FF-682E-7660-9006-3549A3DA7C1E}"/>
            </a:ext>
          </a:extLst>
        </cdr:cNvPr>
        <cdr:cNvSpPr txBox="1"/>
      </cdr:nvSpPr>
      <cdr:spPr>
        <a:xfrm xmlns:a="http://schemas.openxmlformats.org/drawingml/2006/main">
          <a:off x="4599160" y="825549"/>
          <a:ext cx="1032095" cy="253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100" b="1" kern="1200" dirty="0">
              <a:solidFill>
                <a:schemeClr val="bg1"/>
              </a:solidFill>
            </a:rPr>
            <a:t>Sommarlov</a:t>
          </a:r>
        </a:p>
      </cdr:txBody>
    </cdr:sp>
  </cdr:relSizeAnchor>
  <cdr:relSizeAnchor xmlns:cdr="http://schemas.openxmlformats.org/drawingml/2006/chartDrawing">
    <cdr:from>
      <cdr:x>0.39228</cdr:x>
      <cdr:y>0.34963</cdr:y>
    </cdr:from>
    <cdr:to>
      <cdr:x>0.61977</cdr:x>
      <cdr:y>0.67972</cdr:y>
    </cdr:to>
    <cdr:sp macro="" textlink="">
      <cdr:nvSpPr>
        <cdr:cNvPr id="14" name="textruta 13">
          <a:extLst xmlns:a="http://schemas.openxmlformats.org/drawingml/2006/main">
            <a:ext uri="{FF2B5EF4-FFF2-40B4-BE49-F238E27FC236}">
              <a16:creationId xmlns:a16="http://schemas.microsoft.com/office/drawing/2014/main" id="{EC2159A7-851E-3F30-25A4-1A1CDC579AF7}"/>
            </a:ext>
          </a:extLst>
        </cdr:cNvPr>
        <cdr:cNvSpPr txBox="1"/>
      </cdr:nvSpPr>
      <cdr:spPr>
        <a:xfrm xmlns:a="http://schemas.openxmlformats.org/drawingml/2006/main">
          <a:off x="4418090" y="1984709"/>
          <a:ext cx="2562131" cy="1873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 sz="1400" b="1">
              <a:solidFill>
                <a:srgbClr val="000080"/>
              </a:solidFill>
            </a:defRPr>
          </a:pPr>
          <a:r>
            <a:rPr lang="sv-SE" dirty="0">
              <a:solidFill>
                <a:schemeClr val="tx1"/>
              </a:solidFill>
            </a:rPr>
            <a:t>Årets tema / Långsiktiga mål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endParaRPr lang="sv-SE" sz="1100" kern="12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821340-C2B2-1181-FFF6-39975A93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AAE9298-9A4A-DFB1-6137-B9A2E9839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12CBF8-2E0B-89A7-F54F-C55150E2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3CAB8B-1566-6D1B-CC8B-4902EE16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9492F3-AD87-C90E-F926-4E6F7945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99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9159C4-8A38-DC33-B1AD-78FFF68E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682D32F-7842-BEF6-6EB4-BC5A82C59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B1C699-259A-5087-3E13-17480284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6CB4E0-4E8D-D351-4E70-E603D50BB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16C281-EEA4-EC58-1D6E-9697FB28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12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E8BA6C7-EA7A-9B99-9095-E74D16D8A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40564C0-C7D2-A14D-00A3-2807F1F03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5EBE98-D996-6107-1BA1-94712EF6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0B579A-6041-4EBE-142C-67237E02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E71662-D072-BCA4-1176-7A57E91C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954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01F59E-B1E0-96C3-61AC-6663FCB8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B1FAD2-005D-B6A1-BD59-CEB4A3A16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4ED350-F8AB-7EA1-7487-EC5A57E3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D0BD55-9615-2CE6-A2E2-89576109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EB0BE0-E981-7195-AC1A-5471FC5B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127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B69DB0-140F-5759-AB08-EAC80450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F38046-C5A3-3C91-9853-9C49BC74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A27EE8-5CD4-0E2A-FFC1-576B686D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4E1ABF-6419-270E-B0C7-32F420AC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C5B860-0D04-C13F-BB6B-FDF6AFBE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145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14F1EA-1250-512F-9CE9-CA123A3C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B6BFEF-C032-8BE4-1393-EDD0E4B81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B88CCD-21DA-8E2F-32C4-33083A05C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414B11A-6096-01FB-5CCE-59063156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1531B1-D1F7-411B-0D62-9263C58F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4486193-4BBB-3575-1B9A-1ECEAE2D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524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AA2FE5-59C8-CD7F-BFF0-1B6FA6BE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44DEDB-8DF3-A31B-8BD3-DE3B61552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57FAAC6-844B-5D3E-E101-CE629FFFC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BC8E9B2-EFB6-5C9A-F19F-7F6549EB2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7C827D-CE14-9D9B-7500-E5818DC29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32F8D73-A263-24AA-D9A1-E2659B28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ED653AA-7693-D5CC-8E31-D180FF123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41A10E5-6FDF-0831-EB78-609698C4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63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729B90-8661-01F8-DFD4-A8316819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9E27A37-BB5D-5BDA-F088-10F63EA8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27CEB3C-10E1-64E4-8293-41B289CB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8DEF4EF-CB3D-F214-F54E-436C4338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444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520A18-E4E0-D7CE-9E1C-6753EC16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7C5B3D2-2237-1740-308E-3E99C70A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E6D077-66F3-7F41-C31D-ECD5B2D1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366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5E055E-45AE-C4DE-1FC6-A0DF7018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5BAB24-126D-CF8C-4A1F-D76E33E9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58BB415-AC5B-C6DB-C2E8-11D1448DD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DAC4CA-E885-13E3-EBE3-A77D4D9D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0D75210-B6BE-01E0-C2EF-2DBFC638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4D10C07-B61E-97FE-4BDA-D640AF5F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561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A774A-0C48-187B-A3A7-84E8F1AF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A31D110-FB24-E650-B477-DA0C0A10F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7F7B450-FACC-2B52-4DFE-41BCD5C98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F1E0904-84B0-D739-F686-BAE49C71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919F70D-BC5E-8F4A-7469-B3AE7CCB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B5B6F83-ACC6-58AD-8514-3785F692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45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203C1F1-415E-9201-6355-BA762EEF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9AF4E3-AFDD-2340-0EEC-7AC788CE0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48D058-DF31-615C-60FF-6B2D44840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32800-0834-C14C-AB66-7F6927847446}" type="datetimeFigureOut">
              <a:rPr lang="sv-SE" smtClean="0"/>
              <a:t>2025-11-13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9ABCB8-8BCF-F886-2863-2B964E3DB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871DEB-A230-879D-AC29-D6C2CE675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566FE9EE-4EEA-09DE-D0CD-1D14DDEBA0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105231" y="5821984"/>
            <a:ext cx="2990516" cy="8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0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GvaSMJswJk?feature=shared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smak63.com/syster/skolkok/recept/" TargetMode="External"/><Relationship Id="rId4" Type="http://schemas.openxmlformats.org/officeDocument/2006/relationships/hyperlink" Target="https://www.smak63.com/syster/skolko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50E1-22F9-6630-FF39-881D5727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0132B94-D7BC-F03A-C328-3FCACCD5D5A9}"/>
              </a:ext>
            </a:extLst>
          </p:cNvPr>
          <p:cNvGraphicFramePr/>
          <p:nvPr/>
        </p:nvGraphicFramePr>
        <p:xfrm>
          <a:off x="479835" y="129602"/>
          <a:ext cx="11262510" cy="5676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7501943E-8AA5-EC5B-FFEC-7F530012F685}"/>
              </a:ext>
            </a:extLst>
          </p:cNvPr>
          <p:cNvSpPr txBox="1"/>
          <p:nvPr/>
        </p:nvSpPr>
        <p:spPr>
          <a:xfrm>
            <a:off x="6258406" y="5703976"/>
            <a:ext cx="2894822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Lokal-/samisk: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tema</a:t>
            </a:r>
            <a:r>
              <a:rPr lang="sv-SE" altLang="sv-SE" sz="1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E89E18F-2368-84DF-3BAB-1F331435FC30}"/>
              </a:ext>
            </a:extLst>
          </p:cNvPr>
          <p:cNvSpPr txBox="1"/>
          <p:nvPr/>
        </p:nvSpPr>
        <p:spPr>
          <a:xfrm>
            <a:off x="2103463" y="5562396"/>
            <a:ext cx="3499166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Lokal-/samisk: </a:t>
            </a: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Renköttsoppa med klimp och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gaahkoe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A8C81ED-8882-6CA5-3A67-6649D701DF80}"/>
              </a:ext>
            </a:extLst>
          </p:cNvPr>
          <p:cNvSpPr txBox="1"/>
          <p:nvPr/>
        </p:nvSpPr>
        <p:spPr>
          <a:xfrm>
            <a:off x="479835" y="3159471"/>
            <a:ext cx="3124602" cy="1323439"/>
          </a:xfrm>
          <a:prstGeom prst="rect">
            <a:avLst/>
          </a:prstGeom>
          <a:noFill/>
          <a:ln w="38100">
            <a:solidFill>
              <a:srgbClr val="A6CAE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April –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Gïjre-Daelvie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A6CAEC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Lokal-/samisk: </a:t>
            </a:r>
            <a:r>
              <a:rPr lang="sv-SE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Renleverbiffar, gräddsås, kokt potatis och lingonsylt. Alt: Köttgryta på älg med rotsaker, potatis och lingon</a:t>
            </a:r>
            <a:r>
              <a:rPr lang="sv-SE" sz="1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sv-SE" alt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B3D8DDF-7E08-F067-C88B-8AB637A86C7F}"/>
              </a:ext>
            </a:extLst>
          </p:cNvPr>
          <p:cNvSpPr txBox="1"/>
          <p:nvPr/>
        </p:nvSpPr>
        <p:spPr>
          <a:xfrm>
            <a:off x="665863" y="1855620"/>
            <a:ext cx="3001948" cy="1200329"/>
          </a:xfrm>
          <a:prstGeom prst="rect">
            <a:avLst/>
          </a:prstGeom>
          <a:noFill/>
          <a:ln w="38100">
            <a:solidFill>
              <a:srgbClr val="FFCD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Gïjre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CD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Lokal-/samisk: </a:t>
            </a:r>
            <a:r>
              <a:rPr lang="sv-SE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Fika: Kaffe/Te med rökt och torkat </a:t>
            </a:r>
            <a:r>
              <a:rPr lang="sv-SE" sz="1100" b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renkött,rökt</a:t>
            </a:r>
            <a:r>
              <a:rPr lang="sv-SE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b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renhjärta</a:t>
            </a:r>
            <a:r>
              <a:rPr lang="sv-SE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kaffeost </a:t>
            </a:r>
            <a:endParaRPr kumimoji="0" lang="sv-SE" alt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3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67C4-F4DA-3A93-9A9A-89726144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utomhus, mark, matlagning, Kokkärl och bakverktyg&#10;&#10;AI-genererat innehåll kan vara felaktigt.">
            <a:extLst>
              <a:ext uri="{FF2B5EF4-FFF2-40B4-BE49-F238E27FC236}">
                <a16:creationId xmlns:a16="http://schemas.microsoft.com/office/drawing/2014/main" id="{79F4D792-5629-47E8-2EC2-D948AA91C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397" b="3041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63C2118-5930-7602-5300-46D526D0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Vårsommar - Gïjre-giesie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AA564E6-2F32-18F3-2891-89DBA9EF7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Förslag</a:t>
            </a:r>
            <a:r>
              <a:rPr lang="en-US" sz="2000"/>
              <a:t>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recept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passar</a:t>
            </a:r>
            <a:r>
              <a:rPr lang="en-US" sz="2000"/>
              <a:t> in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årstiden</a:t>
            </a:r>
            <a:r>
              <a:rPr lang="en-US" sz="2000"/>
              <a:t> </a:t>
            </a:r>
            <a:r>
              <a:rPr lang="en-US" sz="2000" err="1"/>
              <a:t>vårsommar</a:t>
            </a:r>
            <a:r>
              <a:rPr lang="en-US" sz="2000"/>
              <a:t>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Gaahkoe</a:t>
            </a:r>
            <a:r>
              <a:rPr lang="en-US" sz="2000"/>
              <a:t> (</a:t>
            </a:r>
            <a:r>
              <a:rPr lang="en-US" sz="2000" err="1"/>
              <a:t>säckbröd</a:t>
            </a:r>
            <a:r>
              <a:rPr lang="en-US" sz="2000"/>
              <a:t>) – </a:t>
            </a:r>
            <a:r>
              <a:rPr lang="en-US" sz="2000" err="1"/>
              <a:t>även</a:t>
            </a:r>
            <a:r>
              <a:rPr lang="en-US" sz="2000"/>
              <a:t> gluten </a:t>
            </a:r>
            <a:r>
              <a:rPr lang="en-US" sz="2000" err="1"/>
              <a:t>fritt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Kaffeost</a:t>
            </a:r>
            <a:r>
              <a:rPr lang="en-US" sz="2000"/>
              <a:t> –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tillbehör</a:t>
            </a:r>
            <a:r>
              <a:rPr lang="en-US" sz="2000"/>
              <a:t>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temadagar</a:t>
            </a:r>
            <a:r>
              <a:rPr lang="en-US" sz="2000"/>
              <a:t> </a:t>
            </a:r>
            <a:r>
              <a:rPr lang="en-US" sz="2000" err="1"/>
              <a:t>eller</a:t>
            </a:r>
            <a:r>
              <a:rPr lang="en-US" sz="2000"/>
              <a:t> </a:t>
            </a:r>
            <a:r>
              <a:rPr lang="en-US" sz="2000" err="1"/>
              <a:t>annat</a:t>
            </a:r>
            <a:r>
              <a:rPr lang="en-US" sz="200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3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>
                <a:hlinkClick r:id="rId4"/>
              </a:rPr>
              <a:t>recept</a:t>
            </a:r>
            <a:r>
              <a:rPr lang="en-US" sz="2000">
                <a:hlinkClick r:id="rId4"/>
              </a:rPr>
              <a:t>.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06837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FDE54-DF4D-F407-C45F-4F84FC9A7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7E6AD6-E44C-DC7B-3F84-97AB7A2C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Arial"/>
                <a:cs typeface="Arial"/>
              </a:rPr>
              <a:t>Övrigt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0A05CF45-08DF-FC40-ED46-BA1EECCFD1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606122"/>
              </p:ext>
            </p:extLst>
          </p:nvPr>
        </p:nvGraphicFramePr>
        <p:xfrm>
          <a:off x="823865" y="1850190"/>
          <a:ext cx="10480895" cy="29286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23095">
                  <a:extLst>
                    <a:ext uri="{9D8B030D-6E8A-4147-A177-3AD203B41FA5}">
                      <a16:colId xmlns:a16="http://schemas.microsoft.com/office/drawing/2014/main" val="250577219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869344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Innehåll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Anteckningar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483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Budget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146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Samverkan med skola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438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Temadagar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98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065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Fortbildningsdagar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821405"/>
                  </a:ext>
                </a:extLst>
              </a:tr>
              <a:tr h="36829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293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872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31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DF19-F272-B6C9-141A-408AF4A7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2BC989-C5CB-0CBA-CFCB-89B57F484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122656"/>
              </p:ext>
            </p:extLst>
          </p:nvPr>
        </p:nvGraphicFramePr>
        <p:xfrm>
          <a:off x="479835" y="129602"/>
          <a:ext cx="11262510" cy="5676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6FBFC9B4-2B8E-EF0C-4722-38900BFE5A8A}"/>
              </a:ext>
            </a:extLst>
          </p:cNvPr>
          <p:cNvSpPr txBox="1"/>
          <p:nvPr/>
        </p:nvSpPr>
        <p:spPr>
          <a:xfrm>
            <a:off x="6258406" y="5703976"/>
            <a:ext cx="2894822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Lokal-/samisk: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823EEC8-B4EF-E30E-A9C9-C858DF53DFD7}"/>
              </a:ext>
            </a:extLst>
          </p:cNvPr>
          <p:cNvSpPr txBox="1"/>
          <p:nvPr/>
        </p:nvSpPr>
        <p:spPr>
          <a:xfrm>
            <a:off x="2103463" y="5562396"/>
            <a:ext cx="3499166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Februar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Antall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Høytider: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Lokal-/samisk: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Øvrig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935FC98-C4E6-4655-4CF7-87458DB14FC4}"/>
              </a:ext>
            </a:extLst>
          </p:cNvPr>
          <p:cNvSpPr txBox="1"/>
          <p:nvPr/>
        </p:nvSpPr>
        <p:spPr>
          <a:xfrm>
            <a:off x="479835" y="3159471"/>
            <a:ext cx="3124602" cy="861774"/>
          </a:xfrm>
          <a:prstGeom prst="rect">
            <a:avLst/>
          </a:prstGeom>
          <a:noFill/>
          <a:ln w="38100">
            <a:solidFill>
              <a:srgbClr val="A6CAE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–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Gïjre-Daelvie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A6CAEC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Antall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Høytider: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sv-SE" alt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Øvrig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834BA05-E964-C3E2-15FB-7FB68CC57CE0}"/>
              </a:ext>
            </a:extLst>
          </p:cNvPr>
          <p:cNvSpPr txBox="1"/>
          <p:nvPr/>
        </p:nvSpPr>
        <p:spPr>
          <a:xfrm>
            <a:off x="665863" y="1855620"/>
            <a:ext cx="3001948" cy="1015663"/>
          </a:xfrm>
          <a:prstGeom prst="rect">
            <a:avLst/>
          </a:prstGeom>
          <a:noFill/>
          <a:ln w="38100">
            <a:solidFill>
              <a:srgbClr val="FFCD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Gïjre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CD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Antall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Høytider: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Lokal-/samisk:</a:t>
            </a:r>
            <a:endParaRPr kumimoji="0" lang="sv-SE" alt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Øvrig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1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tshållare för innehåll 10" descr="En bild som visar eld, Kokkärl och bakverktyg, Aska, grillkol&#10;&#10;AI-genererat innehåll kan vara felaktigt.">
            <a:extLst>
              <a:ext uri="{FF2B5EF4-FFF2-40B4-BE49-F238E27FC236}">
                <a16:creationId xmlns:a16="http://schemas.microsoft.com/office/drawing/2014/main" id="{446C4BA7-00AB-FA55-3238-EDA39616D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DB4D01D-B0DD-826B-D38D-82AF1C6F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Sommar – Giesie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2C3EC12-1D17-9235-6B5F-4E3EE56A4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sommar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Rödingsoppa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Fjällfisk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144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D1213-93B9-32FD-9650-36C1E5E4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latshållare för innehåll 16" descr="En bild som visar grönsak, rotfrukt, grönsaker, rödbeta&#10;&#10;AI-genererat innehåll kan vara felaktigt.">
            <a:extLst>
              <a:ext uri="{FF2B5EF4-FFF2-40B4-BE49-F238E27FC236}">
                <a16:creationId xmlns:a16="http://schemas.microsoft.com/office/drawing/2014/main" id="{D1A42869-6095-D4D9-C2C4-8EB926DBA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266" b="981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336BD7-CE45-809B-85B1-B7A5AF73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Sensommar - Tjaktjegiesie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0298F20-D707-4287-43AE-C0417407E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sensommar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Blodpannkaka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Renbuljong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3848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94013-192E-9B6D-A00D-5EDC342E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tshållare för innehåll 10" descr="En bild som visar person, klädsel, utomhus, tyg&#10;&#10;AI-genererat innehåll kan vara felaktigt.">
            <a:extLst>
              <a:ext uri="{FF2B5EF4-FFF2-40B4-BE49-F238E27FC236}">
                <a16:creationId xmlns:a16="http://schemas.microsoft.com/office/drawing/2014/main" id="{F455F77C-E4B5-8951-5D6B-F549F208D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565AFB7-1F76-9ACA-7E04-187C43E4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Höst  - Tjaktje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0BA0C6F-967C-FD80-DE3B-78D57C6EF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höst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Renskav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Köttgryta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ren/</a:t>
            </a:r>
            <a:r>
              <a:rPr lang="en-US" sz="2000" b="0" i="0" err="1">
                <a:effectLst/>
              </a:rPr>
              <a:t>älg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Länk</a:t>
            </a:r>
            <a:r>
              <a:rPr lang="en-US" sz="2000"/>
              <a:t>: </a:t>
            </a:r>
            <a:r>
              <a:rPr lang="en-US" sz="2000">
                <a:hlinkClick r:id="rId3"/>
              </a:rPr>
              <a:t>Ann </a:t>
            </a:r>
            <a:r>
              <a:rPr lang="en-US" sz="2000" err="1">
                <a:hlinkClick r:id="rId3"/>
              </a:rPr>
              <a:t>Sparrock</a:t>
            </a:r>
            <a:r>
              <a:rPr lang="en-US" sz="2000">
                <a:hlinkClick r:id="rId3"/>
              </a:rPr>
              <a:t> </a:t>
            </a:r>
            <a:r>
              <a:rPr lang="en-US" sz="2000" err="1">
                <a:hlinkClick r:id="rId3"/>
              </a:rPr>
              <a:t>lagar</a:t>
            </a:r>
            <a:r>
              <a:rPr lang="en-US" sz="2000">
                <a:hlinkClick r:id="rId3"/>
              </a:rPr>
              <a:t> </a:t>
            </a:r>
            <a:r>
              <a:rPr lang="en-US" sz="2000" err="1">
                <a:hlinkClick r:id="rId3"/>
              </a:rPr>
              <a:t>renskav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4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/>
              <a:t>fler</a:t>
            </a:r>
            <a:r>
              <a:rPr lang="en-US" sz="2000"/>
              <a:t> </a:t>
            </a:r>
            <a:r>
              <a:rPr lang="en-US" sz="2000" err="1">
                <a:hlinkClick r:id="rId5"/>
              </a:rPr>
              <a:t>recept</a:t>
            </a:r>
            <a:r>
              <a:rPr lang="en-US" sz="2000">
                <a:hlinkClick r:id="rId5"/>
              </a:rPr>
              <a:t>.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88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2B48D-D15F-7AAE-8EE2-3A8C1452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Kött, Animaliskt fett, inomhus, mark&#10;&#10;AI-genererat innehåll kan vara felaktigt.">
            <a:extLst>
              <a:ext uri="{FF2B5EF4-FFF2-40B4-BE49-F238E27FC236}">
                <a16:creationId xmlns:a16="http://schemas.microsoft.com/office/drawing/2014/main" id="{F67FF9BF-EDF5-7AA5-12E3-4F113CAAE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F4F32F8-D0EF-8412-39BE-749FD1B4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Höstvinter - Tjaktjedaelvie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7F8A50A-E97E-02E9-8DBF-022C8EB95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höstvinter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Tomatbräserad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renlägg</a:t>
            </a:r>
            <a:r>
              <a:rPr lang="en-US" sz="2000" b="0" i="0">
                <a:effectLst/>
              </a:rPr>
              <a:t> med </a:t>
            </a:r>
            <a:r>
              <a:rPr lang="en-US" sz="2000" b="0" i="0" err="1">
                <a:effectLst/>
              </a:rPr>
              <a:t>potatismos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Renfärssoppa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Renfärsbiffar</a:t>
            </a:r>
            <a:r>
              <a:rPr lang="en-US" sz="2000" b="0" i="0">
                <a:effectLst/>
              </a:rPr>
              <a:t>/</a:t>
            </a:r>
            <a:r>
              <a:rPr lang="en-US" sz="2000" b="0" i="0" err="1">
                <a:effectLst/>
              </a:rPr>
              <a:t>köttbullar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5803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23BA4-9AF5-A660-696F-58A11082F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däggdjur, utomhus, rådjur, snö&#10;&#10;AI-genererat innehåll kan vara felaktigt.">
            <a:extLst>
              <a:ext uri="{FF2B5EF4-FFF2-40B4-BE49-F238E27FC236}">
                <a16:creationId xmlns:a16="http://schemas.microsoft.com/office/drawing/2014/main" id="{A481A359-D195-98A3-579C-B7D61EAFB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73" r="2209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FC958AE-CC73-EF28-B4CF-D7274D16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Vinter – Daelvie</a:t>
            </a:r>
            <a:br>
              <a:rPr lang="en-US" sz="4000"/>
            </a:br>
            <a:endParaRPr lang="en-US" sz="400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6365EB8-775F-5063-8C30-B5A121A12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Den 6 </a:t>
            </a:r>
            <a:r>
              <a:rPr lang="en-US" sz="2000" b="0" i="0" err="1">
                <a:effectLst/>
              </a:rPr>
              <a:t>februari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är</a:t>
            </a:r>
            <a:r>
              <a:rPr lang="en-US" sz="2000" b="0" i="0">
                <a:effectLst/>
              </a:rPr>
              <a:t> det </a:t>
            </a:r>
            <a:r>
              <a:rPr lang="en-US" sz="2000" b="0" i="0" err="1">
                <a:effectLst/>
              </a:rPr>
              <a:t>samefolkets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dag</a:t>
            </a:r>
            <a:r>
              <a:rPr lang="en-US" sz="2000" b="0" i="0">
                <a:effectLst/>
              </a:rPr>
              <a:t>. 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vinter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Köttsoppa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Renskavstortilla</a:t>
            </a:r>
            <a:r>
              <a:rPr lang="en-US" sz="2000" b="0" i="0">
                <a:effectLst/>
              </a:rPr>
              <a:t> med </a:t>
            </a:r>
            <a:r>
              <a:rPr lang="en-US" sz="2000" b="0" i="0" err="1">
                <a:effectLst/>
              </a:rPr>
              <a:t>grönsallad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Vilfärslasagne</a:t>
            </a:r>
            <a:r>
              <a:rPr lang="en-US" sz="2000"/>
              <a:t> med </a:t>
            </a:r>
            <a:r>
              <a:rPr lang="en-US" sz="2000" err="1"/>
              <a:t>lingon</a:t>
            </a:r>
            <a:endParaRPr lang="en-US" sz="2000" b="0" i="0">
              <a:effectLst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217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F0D24-FB45-8BF8-EDC8-ADA56C11D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tshållare för innehåll 10" descr="En bild som visar person, mat, hålla, inomhus&#10;&#10;AI-genererat innehåll kan vara felaktigt.">
            <a:extLst>
              <a:ext uri="{FF2B5EF4-FFF2-40B4-BE49-F238E27FC236}">
                <a16:creationId xmlns:a16="http://schemas.microsoft.com/office/drawing/2014/main" id="{4BC121FE-7E81-62E3-808B-F6A9436FD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64CFC82-9E61-3C85-8E09-8A5F1667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Vårvinter – Gïjre-Daelvie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61F82EB-ACC8-A645-3528-683F6D31C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vårvinter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Renskavspanna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Renfärssoppa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3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>
                <a:hlinkClick r:id="rId4"/>
              </a:rPr>
              <a:t>recept</a:t>
            </a:r>
            <a:r>
              <a:rPr lang="en-US" sz="2000">
                <a:hlinkClick r:id="rId4"/>
              </a:rPr>
              <a:t>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6925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EB1AB-F01E-CD24-6D09-D5CF6D1B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utomhus, snö, däggdjur, hund&#10;&#10;AI-genererat innehåll kan vara felaktigt.">
            <a:extLst>
              <a:ext uri="{FF2B5EF4-FFF2-40B4-BE49-F238E27FC236}">
                <a16:creationId xmlns:a16="http://schemas.microsoft.com/office/drawing/2014/main" id="{F19B7171-CC40-43B4-384F-F4E2A1114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069" r="1813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7DF3C22-B085-AB7E-EB29-D02E16CC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Vår - Gïjre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5FE59A3-A554-7CCF-094B-1C5F4EDB1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vår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recepten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även</a:t>
            </a:r>
            <a:r>
              <a:rPr lang="en-US" sz="2000" b="0" i="0">
                <a:effectLst/>
              </a:rPr>
              <a:t> för </a:t>
            </a:r>
            <a:r>
              <a:rPr lang="en-US" sz="2000" b="0" i="0" err="1">
                <a:effectLst/>
              </a:rPr>
              <a:t>utomhusmatlagning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Köttfärswok</a:t>
            </a:r>
            <a:r>
              <a:rPr lang="en-US" sz="2000" b="0" i="0">
                <a:effectLst/>
              </a:rPr>
              <a:t> med </a:t>
            </a:r>
            <a:r>
              <a:rPr lang="en-US" sz="2000" b="0" i="0" err="1">
                <a:effectLst/>
              </a:rPr>
              <a:t>ris</a:t>
            </a:r>
            <a:r>
              <a:rPr lang="en-US" sz="2000" b="0" i="0">
                <a:effectLst/>
              </a:rPr>
              <a:t>/</a:t>
            </a:r>
            <a:r>
              <a:rPr lang="en-US" sz="2000" b="0" i="0" err="1">
                <a:effectLst/>
              </a:rPr>
              <a:t>nudlar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eller</a:t>
            </a:r>
            <a:r>
              <a:rPr lang="en-US" sz="2000" b="0" i="0">
                <a:effectLst/>
              </a:rPr>
              <a:t> wrap </a:t>
            </a:r>
            <a:r>
              <a:rPr lang="en-US" sz="2000" b="0" i="0" err="1">
                <a:effectLst/>
              </a:rPr>
              <a:t>utomhus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Wokpanna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renskav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3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>
                <a:hlinkClick r:id="rId4"/>
              </a:rPr>
              <a:t>recept</a:t>
            </a:r>
            <a:r>
              <a:rPr lang="en-US" sz="2000">
                <a:hlinkClick r:id="rId4"/>
              </a:rPr>
              <a:t>.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01202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fb138b-9f81-4f4d-81bc-1446eecf41ed">
      <Terms xmlns="http://schemas.microsoft.com/office/infopath/2007/PartnerControls"/>
    </lcf76f155ced4ddcb4097134ff3c332f>
    <TaxCatchAll xmlns="a30ca984-6fed-45a7-9449-63c598c20c5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2B04BDA672304F8375D907014E91C2" ma:contentTypeVersion="15" ma:contentTypeDescription="Skapa ett nytt dokument." ma:contentTypeScope="" ma:versionID="2257a4c829372fa5c6d2afea0a57c644">
  <xsd:schema xmlns:xsd="http://www.w3.org/2001/XMLSchema" xmlns:xs="http://www.w3.org/2001/XMLSchema" xmlns:p="http://schemas.microsoft.com/office/2006/metadata/properties" xmlns:ns2="e7fb138b-9f81-4f4d-81bc-1446eecf41ed" xmlns:ns3="a30ca984-6fed-45a7-9449-63c598c20c5f" targetNamespace="http://schemas.microsoft.com/office/2006/metadata/properties" ma:root="true" ma:fieldsID="b09228ca10256ae41f5a676081142b8d" ns2:_="" ns3:_="">
    <xsd:import namespace="e7fb138b-9f81-4f4d-81bc-1446eecf41ed"/>
    <xsd:import namespace="a30ca984-6fed-45a7-9449-63c598c20c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b138b-9f81-4f4d-81bc-1446eecf41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07b73559-bf8d-4dec-a6fe-4dc8b5535c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ca984-6fed-45a7-9449-63c598c20c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c29126e-35b2-4443-a5fd-9c088a9d470c}" ma:internalName="TaxCatchAll" ma:showField="CatchAllData" ma:web="a30ca984-6fed-45a7-9449-63c598c20c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1C9F47-16C7-47B9-BAE5-229A680FF6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F25C03-2D2E-42E1-BBB2-E36540AAA28D}">
  <ds:schemaRefs>
    <ds:schemaRef ds:uri="http://schemas.microsoft.com/office/infopath/2007/PartnerControls"/>
    <ds:schemaRef ds:uri="a30ca984-6fed-45a7-9449-63c598c20c5f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e7fb138b-9f81-4f4d-81bc-1446eecf41ed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407657-1CD1-4107-B546-D5DF2325B6D5}">
  <ds:schemaRefs>
    <ds:schemaRef ds:uri="a30ca984-6fed-45a7-9449-63c598c20c5f"/>
    <ds:schemaRef ds:uri="e7fb138b-9f81-4f4d-81bc-1446eecf41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Bredbild</PresentationFormat>
  <Paragraphs>184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Office-tema</vt:lpstr>
      <vt:lpstr>PowerPoint-presentation</vt:lpstr>
      <vt:lpstr>PowerPoint-presentation</vt:lpstr>
      <vt:lpstr>Sommar – Giesie</vt:lpstr>
      <vt:lpstr>Sensommar - Tjaktjegiesie</vt:lpstr>
      <vt:lpstr>Höst  - Tjaktje</vt:lpstr>
      <vt:lpstr>Höstvinter - Tjaktjedaelvie</vt:lpstr>
      <vt:lpstr>Vinter – Daelvie </vt:lpstr>
      <vt:lpstr>Vårvinter – Gïjre-Daelvie</vt:lpstr>
      <vt:lpstr>Vår - Gïjre</vt:lpstr>
      <vt:lpstr>Vårsommar - Gïjre-giesie</vt:lpstr>
      <vt:lpstr>Övrigt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Lisbet Mellgren</dc:creator>
  <cp:lastModifiedBy>Malin Andersson</cp:lastModifiedBy>
  <cp:revision>2</cp:revision>
  <dcterms:created xsi:type="dcterms:W3CDTF">2025-09-09T08:44:09Z</dcterms:created>
  <dcterms:modified xsi:type="dcterms:W3CDTF">2025-11-13T13:16:16Z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0x010100662B04BDA672304F8375D907014E91C2</vt:lpwstr>
  </property>
  <property fmtid="{D5CDD505-2E9C-101B-9397-08002B2CF9AE}" pid="3" name="MediaServiceImageTags">
    <vt:lpwstr/>
  </property>
</Properties>
</file>